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ags/tag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sldIdLst>
    <p:sldId id="256" r:id="rId3"/>
    <p:sldId id="257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68" r:id="rId14"/>
    <p:sldId id="269" r:id="rId15"/>
    <p:sldId id="289" r:id="rId16"/>
    <p:sldId id="299" r:id="rId17"/>
    <p:sldId id="300" r:id="rId18"/>
    <p:sldId id="301" r:id="rId19"/>
    <p:sldId id="302" r:id="rId20"/>
    <p:sldId id="303" r:id="rId21"/>
    <p:sldId id="304" r:id="rId22"/>
    <p:sldId id="291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2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2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2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2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9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0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529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23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849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ala Digital_Video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" y="-15168"/>
            <a:ext cx="12192000" cy="6873168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659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4"/>
          <a:srcRect l="5187" r="12469" b="16680"/>
          <a:stretch/>
        </p:blipFill>
        <p:spPr>
          <a:xfrm>
            <a:off x="-48395" y="354"/>
            <a:ext cx="12240395" cy="6859410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7604074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87597" y="1440370"/>
            <a:ext cx="11615361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4383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4869954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868218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889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4280546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7224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851835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288073"/>
            <a:ext cx="10975176" cy="5785488"/>
          </a:xfrm>
        </p:spPr>
        <p:txBody>
          <a:bodyPr anchor="ctr" anchorCtr="0"/>
          <a:lstStyle>
            <a:lvl1pPr>
              <a:lnSpc>
                <a:spcPct val="90000"/>
              </a:lnSpc>
              <a:defRPr sz="4446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2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2796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094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288073"/>
            <a:ext cx="10975176" cy="5785488"/>
          </a:xfrm>
        </p:spPr>
        <p:txBody>
          <a:bodyPr anchor="ctr" anchorCtr="0"/>
          <a:lstStyle>
            <a:lvl1pPr>
              <a:lnSpc>
                <a:spcPct val="90000"/>
              </a:lnSpc>
              <a:defRPr sz="4446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3316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88083" y="1440370"/>
            <a:ext cx="11615361" cy="4633191"/>
          </a:xfrm>
        </p:spPr>
        <p:txBody>
          <a:bodyPr/>
          <a:lstStyle>
            <a:lvl1pPr marL="280053" indent="-280053">
              <a:lnSpc>
                <a:spcPct val="107000"/>
              </a:lnSpc>
              <a:buFont typeface="+mj-lt"/>
              <a:buAutoNum type="arabicPeriod"/>
              <a:defRPr/>
            </a:lvl1pPr>
            <a:lvl2pPr marL="564106" indent="-304057">
              <a:lnSpc>
                <a:spcPct val="103000"/>
              </a:lnSpc>
              <a:buFont typeface="+mj-lt"/>
              <a:buAutoNum type="arabicPeriod"/>
              <a:defRPr/>
            </a:lvl2pPr>
            <a:lvl3pPr marL="812151" indent="-228043">
              <a:lnSpc>
                <a:spcPct val="102000"/>
              </a:lnSpc>
              <a:buFont typeface="+mj-lt"/>
              <a:buAutoNum type="arabicPeriod"/>
              <a:defRPr/>
            </a:lvl3pPr>
            <a:lvl4pPr marL="1036193" indent="-204037">
              <a:lnSpc>
                <a:spcPct val="107000"/>
              </a:lnSpc>
              <a:buFont typeface="+mj-lt"/>
              <a:buAutoNum type="arabicPeriod"/>
              <a:defRPr/>
            </a:lvl4pPr>
            <a:lvl5pPr marL="1036193" indent="-204037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10250966" y="287939"/>
            <a:ext cx="1880544" cy="864357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2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/>
        </p:nvSpPr>
        <p:spPr>
          <a:xfrm>
            <a:off x="288083" y="288074"/>
            <a:ext cx="11615361" cy="8642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1016264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11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311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01134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0374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87597" y="1440370"/>
            <a:ext cx="11615361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83960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5401563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05882" y="1440369"/>
            <a:ext cx="5401563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83628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8402431" y="1440369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45257" y="1440370"/>
            <a:ext cx="3477006" cy="46331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81580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35">
          <p15:clr>
            <a:srgbClr val="FBAE40"/>
          </p15:clr>
        </p15:guide>
        <p15:guide id="9" pos="2462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7950" y="1439702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6168340" y="1439702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3228145" y="1439703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9108536" y="1439703"/>
            <a:ext cx="2796220" cy="4632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64825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1749">
          <p15:clr>
            <a:srgbClr val="FBAE40"/>
          </p15:clr>
        </p15:guide>
        <p15:guide id="9" pos="1829">
          <p15:clr>
            <a:srgbClr val="FBAE40"/>
          </p15:clr>
        </p15:guide>
        <p15:guide id="10" pos="3416">
          <p15:clr>
            <a:srgbClr val="FBAE40"/>
          </p15:clr>
        </p15:guide>
        <p15:guide id="11" pos="3495">
          <p15:clr>
            <a:srgbClr val="FBAE40"/>
          </p15:clr>
        </p15:guide>
        <p15:guide id="12" pos="5082">
          <p15:clr>
            <a:srgbClr val="FBAE40"/>
          </p15:clr>
        </p15:guide>
        <p15:guide id="13" pos="516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11615361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11615361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20901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6505882" y="1440369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6505882" y="3828986"/>
            <a:ext cx="5401563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58467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3225">
          <p15:clr>
            <a:srgbClr val="FBAE40"/>
          </p15:clr>
        </p15:guide>
        <p15:guide id="11" pos="368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4345257" y="1440369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8402431" y="1440369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4345257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8402431" y="3828986"/>
            <a:ext cx="3477006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867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40">
          <p15:clr>
            <a:srgbClr val="FBAE40"/>
          </p15:clr>
        </p15:guide>
        <p15:guide id="9" pos="2457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  <p15:guide id="12" orient="horz" pos="2090">
          <p15:clr>
            <a:srgbClr val="FBAE40"/>
          </p15:clr>
        </p15:guide>
        <p15:guide id="13" orient="horz" pos="216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4027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083" y="288074"/>
            <a:ext cx="11615361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83" y="720185"/>
            <a:ext cx="11615361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8083" y="1440370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228934" y="1440369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9110636" y="1440369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8083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228934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9110636" y="3828986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6169785" y="1440370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6169785" y="3828985"/>
            <a:ext cx="2796809" cy="2244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88893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1749">
          <p15:clr>
            <a:srgbClr val="FBAE40"/>
          </p15:clr>
        </p15:guide>
        <p15:guide id="11" pos="183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82">
          <p15:clr>
            <a:srgbClr val="FBAE40"/>
          </p15:clr>
        </p15:guide>
        <p15:guide id="15" pos="516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4381"/>
            <a:ext cx="12192706" cy="14397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815"/>
            <a:ext cx="151084" cy="720185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GB" sz="611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11227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2716494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" y="3"/>
            <a:ext cx="12191871" cy="6858351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83" y="288074"/>
            <a:ext cx="10975176" cy="5785488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891" kern="12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Add Closing Phrase</a:t>
            </a:r>
            <a:endParaRPr lang="de-DE" dirty="0"/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0824554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ala Digital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" y="-15168"/>
            <a:ext cx="12192000" cy="6873168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5472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4"/>
          <a:srcRect l="5187" r="12469" b="16680"/>
          <a:stretch/>
        </p:blipFill>
        <p:spPr>
          <a:xfrm>
            <a:off x="-48395" y="354"/>
            <a:ext cx="12240395" cy="6859410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9" y="6073574"/>
            <a:ext cx="1216352" cy="639397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75" y="3"/>
            <a:ext cx="144042" cy="6858351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735536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64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79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41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40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59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75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1AFEE-9249-4ACD-8BE7-9656C3EF914A}" type="datetimeFigureOut">
              <a:rPr lang="pt-BR" smtClean="0"/>
              <a:t>19/04/2021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ED08-4738-43BC-8EB4-AC816CEEB4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0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83" y="720185"/>
            <a:ext cx="11615361" cy="432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83" y="1440370"/>
            <a:ext cx="11615361" cy="46331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320415" cy="45590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34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/>
        </p:nvSpPr>
        <p:spPr>
          <a:xfrm>
            <a:off x="659180" y="6272591"/>
            <a:ext cx="10172821" cy="1199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de-DE" sz="667" kern="0" baseline="0" noProof="1">
                <a:solidFill>
                  <a:schemeClr val="tx1"/>
                </a:solidFill>
                <a:latin typeface="+mn-lt"/>
              </a:rPr>
              <a:t>RBLA/PJ-SLS-SW | 2019-08-08</a:t>
            </a:r>
          </a:p>
          <a:p>
            <a:pPr marR="0" defTabSz="1016264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</a:pPr>
            <a:endParaRPr kumimoji="0" lang="de-DE" sz="6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/>
        </p:nvSpPr>
        <p:spPr>
          <a:xfrm>
            <a:off x="659180" y="6389038"/>
            <a:ext cx="10172821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de-DE" sz="667" kern="0" baseline="0">
                <a:solidFill>
                  <a:srgbClr val="B2B3B5"/>
                </a:solidFill>
                <a:latin typeface="+mn-lt"/>
              </a:rPr>
              <a:t>© Robert Bosch Ltda 2019. Reserves all rights even in the event of industrial property rights. We reserve all rights of disposal such as copying and passing on to third parties</a:t>
            </a:r>
            <a:endParaRPr lang="de-DE" sz="667" kern="0" baseline="0" dirty="0">
              <a:solidFill>
                <a:srgbClr val="B2B3B5"/>
              </a:solidFill>
              <a:latin typeface="+mn-lt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/>
        </p:nvSpPr>
        <p:spPr>
          <a:xfrm>
            <a:off x="659180" y="6389038"/>
            <a:ext cx="10172821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de-DE" sz="667" kern="0" baseline="0">
                <a:solidFill>
                  <a:schemeClr val="tx1"/>
                </a:solidFill>
              </a:rPr>
              <a:t>%repositoryremark%</a:t>
            </a:r>
            <a:r>
              <a:rPr lang="de-DE" sz="667" kern="0" baseline="0">
                <a:solidFill>
                  <a:srgbClr val="B2B3B5"/>
                </a:solidFill>
              </a:rPr>
              <a:t>%copyright%</a:t>
            </a:r>
            <a:endParaRPr lang="de-DE" sz="667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/>
        </p:nvSpPr>
        <p:spPr>
          <a:xfrm>
            <a:off x="660191" y="6273613"/>
            <a:ext cx="10174944" cy="120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de-DE" sz="667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67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2383816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p:hf hdr="0" ftr="0" dt="0"/>
  <p:txStyles>
    <p:titleStyle>
      <a:lvl1pPr algn="l" defTabSz="1016190" rtl="0" eaLnBrk="1" latinLnBrk="0" hangingPunct="1">
        <a:lnSpc>
          <a:spcPct val="89000"/>
        </a:lnSpc>
        <a:spcBef>
          <a:spcPct val="0"/>
        </a:spcBef>
        <a:buNone/>
        <a:defRPr sz="3112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0053" indent="-280053" algn="l" defTabSz="1016190" rtl="0" eaLnBrk="1" latinLnBrk="0" hangingPunct="1">
        <a:lnSpc>
          <a:spcPct val="107000"/>
        </a:lnSpc>
        <a:spcBef>
          <a:spcPts val="556"/>
        </a:spcBef>
        <a:buFont typeface="Wingdings 3" panose="05040102010807070707" pitchFamily="18" charset="2"/>
        <a:buChar char=""/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564106" indent="-304057" algn="l" defTabSz="1016190" rtl="0" eaLnBrk="1" latinLnBrk="0" hangingPunct="1">
        <a:lnSpc>
          <a:spcPct val="103000"/>
        </a:lnSpc>
        <a:spcBef>
          <a:spcPts val="556"/>
        </a:spcBef>
        <a:buFont typeface="Wingdings 3" panose="05040102010807070707" pitchFamily="18" charset="2"/>
        <a:buChar char=""/>
        <a:defRPr sz="1778" kern="1200">
          <a:solidFill>
            <a:schemeClr val="tx1"/>
          </a:solidFill>
          <a:latin typeface="+mn-lt"/>
          <a:ea typeface="+mn-ea"/>
          <a:cs typeface="+mn-cs"/>
        </a:defRPr>
      </a:lvl2pPr>
      <a:lvl3pPr marL="812151" indent="-228043" algn="l" defTabSz="1016190" rtl="0" eaLnBrk="1" latinLnBrk="0" hangingPunct="1">
        <a:lnSpc>
          <a:spcPct val="102000"/>
        </a:lnSpc>
        <a:spcBef>
          <a:spcPts val="556"/>
        </a:spcBef>
        <a:buFont typeface="Bosch Office Sans" pitchFamily="2" charset="0"/>
        <a:buChar char="‒"/>
        <a:defRPr sz="1556" kern="1200">
          <a:solidFill>
            <a:schemeClr val="tx1"/>
          </a:solidFill>
          <a:latin typeface="+mn-lt"/>
          <a:ea typeface="+mn-ea"/>
          <a:cs typeface="+mn-cs"/>
        </a:defRPr>
      </a:lvl3pPr>
      <a:lvl4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4pPr>
      <a:lvl5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5pPr>
      <a:lvl6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6pPr>
      <a:lvl7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7pPr>
      <a:lvl8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8pPr>
      <a:lvl9pPr marL="1036193" indent="-20403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50809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1016190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52428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2032378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54047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48568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556663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4064759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e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6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tags" Target="../tags/tag66.xml"/><Relationship Id="rId1" Type="http://schemas.openxmlformats.org/officeDocument/2006/relationships/themeOverride" Target="../theme/themeOverride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>
            <p:custDataLst>
              <p:tags r:id="rId1"/>
            </p:custDataLst>
          </p:nvPr>
        </p:nvSpPr>
        <p:spPr>
          <a:xfrm>
            <a:off x="466978" y="1177203"/>
            <a:ext cx="11507721" cy="11184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6668" dirty="0" err="1">
                <a:solidFill>
                  <a:srgbClr val="FFFFFF"/>
                </a:solidFill>
                <a:latin typeface="+mj-lt"/>
              </a:rPr>
              <a:t>Introdução</a:t>
            </a:r>
            <a:r>
              <a:rPr lang="en-US" sz="6668" dirty="0">
                <a:solidFill>
                  <a:srgbClr val="FFFFFF"/>
                </a:solidFill>
                <a:latin typeface="+mj-lt"/>
              </a:rPr>
              <a:t> à </a:t>
            </a:r>
            <a:r>
              <a:rPr lang="en-US" sz="6668" dirty="0" err="1">
                <a:solidFill>
                  <a:srgbClr val="FFFFFF"/>
                </a:solidFill>
                <a:latin typeface="+mj-lt"/>
              </a:rPr>
              <a:t>Programação</a:t>
            </a:r>
            <a:r>
              <a:rPr lang="en-US" sz="6668" dirty="0">
                <a:solidFill>
                  <a:srgbClr val="FFFFFF"/>
                </a:solidFill>
                <a:latin typeface="+mj-lt"/>
              </a:rPr>
              <a:t> </a:t>
            </a:r>
          </a:p>
        </p:txBody>
      </p:sp>
      <p:sp>
        <p:nvSpPr>
          <p:cNvPr id="4" name="Retângulo 3"/>
          <p:cNvSpPr/>
          <p:nvPr/>
        </p:nvSpPr>
        <p:spPr>
          <a:xfrm>
            <a:off x="466978" y="2150820"/>
            <a:ext cx="3832139" cy="1118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68" b="1" dirty="0" err="1">
                <a:solidFill>
                  <a:srgbClr val="FFFFFF"/>
                </a:solidFill>
                <a:latin typeface="+mj-lt"/>
              </a:rPr>
              <a:t>em</a:t>
            </a:r>
            <a:r>
              <a:rPr lang="en-US" sz="6668" b="1" dirty="0">
                <a:solidFill>
                  <a:srgbClr val="FFFFFF"/>
                </a:solidFill>
                <a:latin typeface="+mj-lt"/>
              </a:rPr>
              <a:t> Python</a:t>
            </a:r>
          </a:p>
        </p:txBody>
      </p:sp>
      <p:sp>
        <p:nvSpPr>
          <p:cNvPr id="5" name="Rectangle 1"/>
          <p:cNvSpPr/>
          <p:nvPr>
            <p:custDataLst>
              <p:tags r:id="rId2"/>
            </p:custDataLst>
          </p:nvPr>
        </p:nvSpPr>
        <p:spPr>
          <a:xfrm>
            <a:off x="466978" y="3134795"/>
            <a:ext cx="3065651" cy="11184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6668" dirty="0">
                <a:solidFill>
                  <a:srgbClr val="FFFFFF"/>
                </a:solidFill>
                <a:latin typeface="+mj-lt"/>
              </a:rPr>
              <a:t>Aula 7</a:t>
            </a:r>
          </a:p>
        </p:txBody>
      </p:sp>
      <p:sp>
        <p:nvSpPr>
          <p:cNvPr id="6" name="Rectangle 1"/>
          <p:cNvSpPr/>
          <p:nvPr>
            <p:custDataLst>
              <p:tags r:id="rId3"/>
            </p:custDataLst>
          </p:nvPr>
        </p:nvSpPr>
        <p:spPr>
          <a:xfrm>
            <a:off x="4192607" y="35200"/>
            <a:ext cx="4716376" cy="11184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6668" dirty="0" err="1">
                <a:solidFill>
                  <a:srgbClr val="FFFFFF"/>
                </a:solidFill>
                <a:latin typeface="+mj-lt"/>
              </a:rPr>
              <a:t>Módulo</a:t>
            </a:r>
            <a:r>
              <a:rPr lang="en-US" sz="6668" dirty="0">
                <a:solidFill>
                  <a:srgbClr val="FFFFFF"/>
                </a:solidFill>
                <a:latin typeface="+mj-lt"/>
              </a:rPr>
              <a:t> 2: </a:t>
            </a:r>
          </a:p>
        </p:txBody>
      </p:sp>
    </p:spTree>
    <p:extLst>
      <p:ext uri="{BB962C8B-B14F-4D97-AF65-F5344CB8AC3E}">
        <p14:creationId xmlns:p14="http://schemas.microsoft.com/office/powerpoint/2010/main" val="27762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Transformações morfológicas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6264" fontAlgn="base">
              <a:spcBef>
                <a:spcPct val="0"/>
              </a:spcBef>
              <a:spcAft>
                <a:spcPct val="0"/>
              </a:spcAft>
            </a:pPr>
            <a:fld id="{4898AEC0-503E-4FA4-859C-D0F72D6E3F79}" type="slidenum">
              <a:rPr lang="de-DE">
                <a:latin typeface="Bosch Office Sans"/>
              </a:rPr>
              <a:pPr defTabSz="1016264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r>
              <a:rPr lang="pt-BR" b="1" dirty="0"/>
              <a:t>Dilatação</a:t>
            </a:r>
            <a:r>
              <a:rPr lang="pt-BR" dirty="0"/>
              <a:t>: é o oposto da erosão. Aumenta a região branca da imagem. Usamos cv2.dilate() com os argumentos da imagem, tamanho do </a:t>
            </a:r>
            <a:r>
              <a:rPr lang="pt-BR" dirty="0" err="1"/>
              <a:t>kernel</a:t>
            </a:r>
            <a:r>
              <a:rPr lang="pt-BR" dirty="0"/>
              <a:t> e o número de interações. 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000" dirty="0" smtClean="0"/>
              <a:t> </a:t>
            </a:r>
            <a:r>
              <a:rPr lang="pt-BR" sz="2000" b="1" dirty="0" smtClean="0"/>
              <a:t>                              </a:t>
            </a:r>
            <a:r>
              <a:rPr lang="pt-BR" sz="2000" dirty="0" smtClean="0"/>
              <a:t>                                                          </a:t>
            </a:r>
            <a:endParaRPr lang="pt-BR" sz="2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95" y="2804318"/>
            <a:ext cx="5733402" cy="287491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2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Transformações morfológicas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6264" fontAlgn="base">
              <a:spcBef>
                <a:spcPct val="0"/>
              </a:spcBef>
              <a:spcAft>
                <a:spcPct val="0"/>
              </a:spcAft>
            </a:pPr>
            <a:fld id="{4898AEC0-503E-4FA4-859C-D0F72D6E3F79}" type="slidenum">
              <a:rPr lang="de-DE">
                <a:latin typeface="Bosch Office Sans"/>
              </a:rPr>
              <a:pPr defTabSz="1016264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r>
              <a:rPr lang="pt-BR" b="1" dirty="0" err="1"/>
              <a:t>Opening</a:t>
            </a:r>
            <a:r>
              <a:rPr lang="pt-BR" b="1" dirty="0"/>
              <a:t>:</a:t>
            </a:r>
            <a:r>
              <a:rPr lang="pt-BR" dirty="0"/>
              <a:t> é uma erosão seguida de uma dilatação. É útil para remoção de ruído. Usamos com a função </a:t>
            </a:r>
            <a:r>
              <a:rPr lang="pt-BR" b="1" dirty="0"/>
              <a:t>cv2.morphologyEx() </a:t>
            </a:r>
            <a:r>
              <a:rPr lang="pt-BR" dirty="0"/>
              <a:t>e o parâmetro </a:t>
            </a:r>
            <a:r>
              <a:rPr lang="pt-BR" b="1" dirty="0"/>
              <a:t>cv2.MORPH_OPEN</a:t>
            </a:r>
            <a:r>
              <a:rPr lang="pt-BR" dirty="0"/>
              <a:t>.</a:t>
            </a:r>
          </a:p>
          <a:p>
            <a:r>
              <a:rPr lang="pt-BR" b="1" dirty="0" err="1"/>
              <a:t>Closing</a:t>
            </a:r>
            <a:r>
              <a:rPr lang="pt-BR" dirty="0"/>
              <a:t>: é o contrário de </a:t>
            </a:r>
            <a:r>
              <a:rPr lang="pt-BR" dirty="0" err="1"/>
              <a:t>Opening</a:t>
            </a:r>
            <a:r>
              <a:rPr lang="pt-BR" dirty="0"/>
              <a:t>, pois é uma dilatação seguida de uma erosão. Usamos com a função </a:t>
            </a:r>
            <a:r>
              <a:rPr lang="pt-BR" b="1" dirty="0"/>
              <a:t>cv2.morphologyEx() </a:t>
            </a:r>
            <a:r>
              <a:rPr lang="pt-BR" dirty="0"/>
              <a:t>e o parâmetro </a:t>
            </a:r>
            <a:r>
              <a:rPr lang="pt-BR" b="1" dirty="0"/>
              <a:t>cv2.MORPH_CLOSE</a:t>
            </a:r>
            <a:r>
              <a:rPr lang="pt-BR" dirty="0"/>
              <a:t>.</a:t>
            </a:r>
          </a:p>
          <a:p>
            <a:r>
              <a:rPr lang="pt-BR" b="1" dirty="0" err="1"/>
              <a:t>Gradient</a:t>
            </a:r>
            <a:r>
              <a:rPr lang="pt-BR" dirty="0"/>
              <a:t>: esta função retorna a diferença entre a dilatação e a erosão de uma imagem. Usamos com a função </a:t>
            </a:r>
            <a:r>
              <a:rPr lang="pt-BR" b="1" dirty="0"/>
              <a:t>cv2.morphologyEx() </a:t>
            </a:r>
            <a:r>
              <a:rPr lang="pt-BR" dirty="0"/>
              <a:t>e o parâmetro </a:t>
            </a:r>
            <a:r>
              <a:rPr lang="pt-BR" b="1" dirty="0"/>
              <a:t>cv2.MORPH_GRADIENT.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000" dirty="0" smtClean="0"/>
              <a:t> </a:t>
            </a:r>
            <a:r>
              <a:rPr lang="pt-BR" sz="2000" b="1" dirty="0" smtClean="0"/>
              <a:t>                              </a:t>
            </a:r>
            <a:r>
              <a:rPr lang="pt-BR" sz="2000" dirty="0" smtClean="0"/>
              <a:t>                                                          </a:t>
            </a:r>
            <a:endParaRPr lang="pt-BR" sz="20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07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525F6B"/>
                </a:solidFill>
              </a:rPr>
              <a:t>Transformações morfológicas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414714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3" y="1505493"/>
            <a:ext cx="5635284" cy="3944699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60" y="1419735"/>
            <a:ext cx="4293531" cy="411621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1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525F6B"/>
                </a:solidFill>
              </a:rPr>
              <a:t>Transformações morfológicas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mtClean="0"/>
              <a:t>OpenCV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296419" y="6255653"/>
            <a:ext cx="456965" cy="455906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7858" r="80809" b="8851"/>
          <a:stretch/>
        </p:blipFill>
        <p:spPr>
          <a:xfrm>
            <a:off x="216597" y="1677246"/>
            <a:ext cx="2487166" cy="2834834"/>
          </a:xfrm>
        </p:spPr>
      </p:pic>
      <p:sp>
        <p:nvSpPr>
          <p:cNvPr id="8" name="CaixaDeTexto 7"/>
          <p:cNvSpPr txBox="1"/>
          <p:nvPr/>
        </p:nvSpPr>
        <p:spPr>
          <a:xfrm>
            <a:off x="753384" y="1350557"/>
            <a:ext cx="1415188" cy="1029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667" b="1" kern="0" dirty="0">
                <a:solidFill>
                  <a:srgbClr val="000000"/>
                </a:solidFill>
              </a:rPr>
              <a:t>Original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7829" r="55418" b="10173"/>
          <a:stretch/>
        </p:blipFill>
        <p:spPr>
          <a:xfrm>
            <a:off x="3120557" y="1673879"/>
            <a:ext cx="2580769" cy="286581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703346" y="1350557"/>
            <a:ext cx="1415188" cy="1029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667" b="1" kern="0" dirty="0" err="1">
                <a:solidFill>
                  <a:srgbClr val="000000"/>
                </a:solidFill>
              </a:rPr>
              <a:t>Opening</a:t>
            </a:r>
            <a:endParaRPr lang="pt-BR" sz="2667" b="1" kern="0" dirty="0">
              <a:solidFill>
                <a:srgbClr val="000000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5" t="10495" r="28489" b="9718"/>
          <a:stretch/>
        </p:blipFill>
        <p:spPr>
          <a:xfrm>
            <a:off x="6135500" y="1673879"/>
            <a:ext cx="2689976" cy="283820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772894" y="1350557"/>
            <a:ext cx="1415188" cy="1029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667" b="1" kern="0" dirty="0" err="1">
                <a:solidFill>
                  <a:srgbClr val="000000"/>
                </a:solidFill>
              </a:rPr>
              <a:t>Closing</a:t>
            </a:r>
            <a:endParaRPr lang="pt-BR" sz="2667" b="1" kern="0" dirty="0">
              <a:solidFill>
                <a:srgbClr val="000000"/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0" t="9651" r="1694" b="9717"/>
          <a:stretch/>
        </p:blipFill>
        <p:spPr>
          <a:xfrm>
            <a:off x="9259651" y="1673879"/>
            <a:ext cx="2661818" cy="2838201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882966" y="1337185"/>
            <a:ext cx="1415188" cy="1029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667" b="1" kern="0" dirty="0" err="1">
                <a:solidFill>
                  <a:srgbClr val="000000"/>
                </a:solidFill>
              </a:rPr>
              <a:t>Gradient</a:t>
            </a:r>
            <a:endParaRPr lang="pt-BR" sz="2667" b="1" kern="0" dirty="0">
              <a:solidFill>
                <a:srgbClr val="000000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5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Transformações morfológicas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101626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de-DE" sz="1334" b="0" i="0" u="none" strike="noStrike" kern="0" cap="none" spc="0" normalizeH="0" baseline="0" noProof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101626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334" b="0" i="0" u="none" strike="noStrike" kern="0" cap="none" spc="0" normalizeH="0" baseline="0" noProof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r>
              <a:rPr lang="pt-BR" dirty="0"/>
              <a:t>Em alguns casos precisaremos de </a:t>
            </a:r>
            <a:r>
              <a:rPr lang="pt-BR" dirty="0" err="1"/>
              <a:t>kernels</a:t>
            </a:r>
            <a:r>
              <a:rPr lang="pt-BR" dirty="0"/>
              <a:t> diferentes (elíptico, formato de cruz ...). Para isso tem-se a função cv2.getStructuringElement(). Devemos passar o </a:t>
            </a:r>
            <a:r>
              <a:rPr lang="pt-BR" b="1" dirty="0"/>
              <a:t>formato </a:t>
            </a:r>
            <a:r>
              <a:rPr lang="pt-BR" dirty="0"/>
              <a:t>e o </a:t>
            </a:r>
            <a:r>
              <a:rPr lang="pt-BR" b="1" dirty="0"/>
              <a:t>tamanho do </a:t>
            </a:r>
            <a:r>
              <a:rPr lang="pt-BR" b="1" dirty="0" err="1"/>
              <a:t>kernel</a:t>
            </a:r>
            <a:r>
              <a:rPr lang="pt-BR" b="1" dirty="0"/>
              <a:t> </a:t>
            </a:r>
            <a:r>
              <a:rPr lang="pt-BR" dirty="0"/>
              <a:t>e a função retornará o </a:t>
            </a:r>
            <a:r>
              <a:rPr lang="pt-BR" dirty="0" err="1"/>
              <a:t>kernel</a:t>
            </a:r>
            <a:r>
              <a:rPr lang="pt-BR" dirty="0"/>
              <a:t>. 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000" dirty="0" smtClean="0"/>
              <a:t> </a:t>
            </a:r>
            <a:r>
              <a:rPr lang="pt-BR" sz="2000" b="1" dirty="0" smtClean="0"/>
              <a:t>                              </a:t>
            </a:r>
            <a:r>
              <a:rPr lang="pt-BR" sz="2000" dirty="0" smtClean="0"/>
              <a:t>                                                          </a:t>
            </a:r>
            <a:endParaRPr lang="pt-BR" sz="20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1" y="2589586"/>
            <a:ext cx="6186491" cy="1491779"/>
          </a:xfrm>
          <a:prstGeom prst="rect">
            <a:avLst/>
          </a:prstGeom>
        </p:spPr>
      </p:pic>
      <p:pic>
        <p:nvPicPr>
          <p:cNvPr id="10" name="Espaço Reservado para Conteú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6"/>
          <a:stretch/>
        </p:blipFill>
        <p:spPr>
          <a:xfrm>
            <a:off x="616834" y="4081365"/>
            <a:ext cx="6630937" cy="77904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1"/>
          <a:stretch/>
        </p:blipFill>
        <p:spPr>
          <a:xfrm>
            <a:off x="617011" y="4940937"/>
            <a:ext cx="7019261" cy="78288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6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>
                <a:solidFill>
                  <a:srgbClr val="525F6B"/>
                </a:solidFill>
              </a:rPr>
              <a:t>Limiarização</a:t>
            </a:r>
            <a:r>
              <a:rPr lang="pt-BR" dirty="0" smtClean="0">
                <a:solidFill>
                  <a:srgbClr val="525F6B"/>
                </a:solidFill>
              </a:rPr>
              <a:t> e </a:t>
            </a:r>
            <a:r>
              <a:rPr lang="pt-BR" dirty="0" err="1" smtClean="0">
                <a:solidFill>
                  <a:srgbClr val="525F6B"/>
                </a:solidFill>
              </a:rPr>
              <a:t>Binarização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OpenCV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b="1" dirty="0" err="1" smtClean="0"/>
              <a:t>Binarização</a:t>
            </a:r>
            <a:r>
              <a:rPr lang="pt-BR" dirty="0" smtClean="0"/>
              <a:t> é a técnica onde a imagem se torna binária (apenas as cores branco e preto). A transformação é feita com base em um </a:t>
            </a:r>
            <a:r>
              <a:rPr lang="pt-BR" b="1" dirty="0" smtClean="0"/>
              <a:t>limiar</a:t>
            </a:r>
            <a:r>
              <a:rPr lang="pt-BR" dirty="0" smtClean="0"/>
              <a:t>, onde pixels com valor acima do limiar recebem o valor de </a:t>
            </a:r>
            <a:r>
              <a:rPr lang="pt-BR" b="1" dirty="0" smtClean="0"/>
              <a:t>1</a:t>
            </a:r>
            <a:r>
              <a:rPr lang="pt-BR" dirty="0" smtClean="0"/>
              <a:t> (branco), caso contrário recebendo o valor de </a:t>
            </a:r>
            <a:r>
              <a:rPr lang="pt-BR" b="1" dirty="0" smtClean="0"/>
              <a:t>0</a:t>
            </a:r>
            <a:r>
              <a:rPr lang="pt-BR" dirty="0" smtClean="0"/>
              <a:t> (preto). </a:t>
            </a:r>
          </a:p>
          <a:p>
            <a:r>
              <a:rPr lang="pt-BR" dirty="0" smtClean="0"/>
              <a:t>A função </a:t>
            </a:r>
            <a:r>
              <a:rPr lang="pt-BR" b="1" dirty="0" smtClean="0"/>
              <a:t>cv2.threshold() </a:t>
            </a:r>
            <a:r>
              <a:rPr lang="pt-BR" dirty="0" smtClean="0"/>
              <a:t>é utilizada, recebendo como argumento a imagem, que </a:t>
            </a:r>
            <a:r>
              <a:rPr lang="pt-BR" b="1" dirty="0" smtClean="0"/>
              <a:t>deve ser em níveis de cinza</a:t>
            </a:r>
            <a:r>
              <a:rPr lang="pt-BR" dirty="0" smtClean="0"/>
              <a:t>, o limiar, 255 que será o branco, caso o valor original do pixel seja maior do que o limiar estipulado e o tipo de </a:t>
            </a:r>
            <a:r>
              <a:rPr lang="pt-BR" dirty="0" err="1" smtClean="0"/>
              <a:t>binarização</a:t>
            </a:r>
            <a:r>
              <a:rPr lang="pt-BR" dirty="0" smtClean="0"/>
              <a:t> utilizado. Existem diversos tipos de </a:t>
            </a:r>
            <a:r>
              <a:rPr lang="pt-BR" dirty="0" err="1" smtClean="0"/>
              <a:t>binarização</a:t>
            </a:r>
            <a:r>
              <a:rPr lang="pt-BR" dirty="0" smtClean="0"/>
              <a:t>, veremos algumas abaixo:</a:t>
            </a: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70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solidFill>
                  <a:srgbClr val="525F6B"/>
                </a:solidFill>
              </a:rPr>
              <a:t>Limiarização</a:t>
            </a:r>
            <a:r>
              <a:rPr lang="pt-BR" dirty="0">
                <a:solidFill>
                  <a:srgbClr val="525F6B"/>
                </a:solidFill>
              </a:rPr>
              <a:t> e </a:t>
            </a:r>
            <a:r>
              <a:rPr lang="pt-BR" dirty="0" err="1">
                <a:solidFill>
                  <a:srgbClr val="525F6B"/>
                </a:solidFill>
              </a:rPr>
              <a:t>Binarização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OpenCV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t="4219" r="68933" b="10908"/>
          <a:stretch/>
        </p:blipFill>
        <p:spPr>
          <a:xfrm>
            <a:off x="8170947" y="1225101"/>
            <a:ext cx="2795610" cy="1849063"/>
          </a:xfrm>
        </p:spPr>
      </p:pic>
      <p:sp>
        <p:nvSpPr>
          <p:cNvPr id="9" name="CaixaDeTexto 8"/>
          <p:cNvSpPr txBox="1"/>
          <p:nvPr/>
        </p:nvSpPr>
        <p:spPr>
          <a:xfrm>
            <a:off x="8861158" y="3123373"/>
            <a:ext cx="1415188" cy="1029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223" b="1" kern="0" dirty="0">
                <a:solidFill>
                  <a:srgbClr val="000000"/>
                </a:solidFill>
              </a:rPr>
              <a:t>Original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6" r="14625" b="78177"/>
          <a:stretch/>
        </p:blipFill>
        <p:spPr>
          <a:xfrm>
            <a:off x="2876252" y="1737353"/>
            <a:ext cx="3544293" cy="1110853"/>
          </a:xfrm>
          <a:prstGeom prst="rect">
            <a:avLst/>
          </a:prstGeom>
        </p:spPr>
      </p:pic>
      <p:pic>
        <p:nvPicPr>
          <p:cNvPr id="13" name="Espaço Reservado para Conteúdo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1" r="6202" b="47347"/>
          <a:stretch/>
        </p:blipFill>
        <p:spPr>
          <a:xfrm>
            <a:off x="40314" y="3833265"/>
            <a:ext cx="7194340" cy="38896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2" b="63137"/>
          <a:stretch/>
        </p:blipFill>
        <p:spPr>
          <a:xfrm>
            <a:off x="2924807" y="4392248"/>
            <a:ext cx="3402132" cy="889390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6" t="4482" r="35754" b="11656"/>
          <a:stretch/>
        </p:blipFill>
        <p:spPr>
          <a:xfrm>
            <a:off x="8170947" y="3778496"/>
            <a:ext cx="2795610" cy="184155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9057278" y="5681926"/>
            <a:ext cx="1022949" cy="1029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223" b="1" kern="0" dirty="0">
                <a:solidFill>
                  <a:srgbClr val="000000"/>
                </a:solidFill>
              </a:rPr>
              <a:t>Binário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7057567" y="2004293"/>
            <a:ext cx="790426" cy="508131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pt-BR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7057567" y="4582877"/>
            <a:ext cx="790426" cy="508131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pt-BR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solidFill>
                  <a:srgbClr val="525F6B"/>
                </a:solidFill>
              </a:rPr>
              <a:t>Limiarização</a:t>
            </a:r>
            <a:r>
              <a:rPr lang="pt-BR" dirty="0">
                <a:solidFill>
                  <a:srgbClr val="525F6B"/>
                </a:solidFill>
              </a:rPr>
              <a:t> e </a:t>
            </a:r>
            <a:r>
              <a:rPr lang="pt-BR" dirty="0" err="1">
                <a:solidFill>
                  <a:srgbClr val="525F6B"/>
                </a:solidFill>
              </a:rPr>
              <a:t>Binarização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OpenCV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6" name="Espaço Reservado para Conteúdo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1" t="3621" r="1738" b="10497"/>
          <a:stretch/>
        </p:blipFill>
        <p:spPr>
          <a:xfrm>
            <a:off x="9181797" y="1382292"/>
            <a:ext cx="2587375" cy="171818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21" b="47433"/>
          <a:stretch/>
        </p:blipFill>
        <p:spPr>
          <a:xfrm>
            <a:off x="194363" y="1785641"/>
            <a:ext cx="4330888" cy="1182041"/>
          </a:xfrm>
          <a:prstGeom prst="rect">
            <a:avLst/>
          </a:prstGeom>
        </p:spPr>
      </p:pic>
      <p:pic>
        <p:nvPicPr>
          <p:cNvPr id="8" name="Espaço Reservado para Conteúdo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5" b="37535"/>
          <a:stretch/>
        </p:blipFill>
        <p:spPr>
          <a:xfrm>
            <a:off x="242858" y="1539650"/>
            <a:ext cx="8564785" cy="26702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486523" y="3189158"/>
            <a:ext cx="1977920" cy="10296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001" b="1" kern="0" dirty="0">
                <a:solidFill>
                  <a:srgbClr val="000000"/>
                </a:solidFill>
              </a:rPr>
              <a:t>Binário invertido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9" b="32443"/>
          <a:stretch/>
        </p:blipFill>
        <p:spPr>
          <a:xfrm>
            <a:off x="194362" y="4218793"/>
            <a:ext cx="4190197" cy="112121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t="3968" r="70148" b="5356"/>
          <a:stretch/>
        </p:blipFill>
        <p:spPr>
          <a:xfrm>
            <a:off x="9181797" y="3747340"/>
            <a:ext cx="2587375" cy="172491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9821492" y="5472259"/>
            <a:ext cx="1307983" cy="2940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223" b="1" kern="0" dirty="0">
                <a:solidFill>
                  <a:srgbClr val="000000"/>
                </a:solidFill>
              </a:rPr>
              <a:t>Truncado</a:t>
            </a:r>
          </a:p>
        </p:txBody>
      </p:sp>
      <p:pic>
        <p:nvPicPr>
          <p:cNvPr id="13" name="Espaço Reservado para Conteúdo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56" b="26445"/>
          <a:stretch/>
        </p:blipFill>
        <p:spPr>
          <a:xfrm>
            <a:off x="238530" y="3985157"/>
            <a:ext cx="8573440" cy="289390"/>
          </a:xfrm>
          <a:prstGeom prst="rect">
            <a:avLst/>
          </a:prstGeom>
        </p:spPr>
      </p:pic>
      <p:sp>
        <p:nvSpPr>
          <p:cNvPr id="17" name="Seta para a Direita 16"/>
          <p:cNvSpPr/>
          <p:nvPr/>
        </p:nvSpPr>
        <p:spPr>
          <a:xfrm>
            <a:off x="8103022" y="2046567"/>
            <a:ext cx="790426" cy="508131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pt-BR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8107349" y="4482692"/>
            <a:ext cx="790426" cy="508131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pt-BR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41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solidFill>
                  <a:srgbClr val="525F6B"/>
                </a:solidFill>
              </a:rPr>
              <a:t>Limiarização</a:t>
            </a:r>
            <a:r>
              <a:rPr lang="pt-BR" dirty="0">
                <a:solidFill>
                  <a:srgbClr val="525F6B"/>
                </a:solidFill>
              </a:rPr>
              <a:t> e </a:t>
            </a:r>
            <a:r>
              <a:rPr lang="pt-BR" dirty="0" err="1">
                <a:solidFill>
                  <a:srgbClr val="525F6B"/>
                </a:solidFill>
              </a:rPr>
              <a:t>Binarização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OpenCV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t="3996" r="35983" b="8566"/>
          <a:stretch/>
        </p:blipFill>
        <p:spPr>
          <a:xfrm>
            <a:off x="9137209" y="1434667"/>
            <a:ext cx="2608398" cy="167682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6" t="2978" r="1415" b="6346"/>
          <a:stretch/>
        </p:blipFill>
        <p:spPr>
          <a:xfrm>
            <a:off x="9137209" y="3765570"/>
            <a:ext cx="2608398" cy="176754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57" r="6046" b="1513"/>
          <a:stretch/>
        </p:blipFill>
        <p:spPr>
          <a:xfrm>
            <a:off x="617011" y="4428386"/>
            <a:ext cx="3353719" cy="93603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78" b="17150"/>
          <a:stretch/>
        </p:blipFill>
        <p:spPr>
          <a:xfrm>
            <a:off x="617010" y="2043529"/>
            <a:ext cx="3693980" cy="948901"/>
          </a:xfrm>
          <a:prstGeom prst="rect">
            <a:avLst/>
          </a:prstGeom>
        </p:spPr>
      </p:pic>
      <p:pic>
        <p:nvPicPr>
          <p:cNvPr id="12" name="Espaço Reservado para Conteúdo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89" b="5838"/>
          <a:stretch/>
        </p:blipFill>
        <p:spPr>
          <a:xfrm>
            <a:off x="54484" y="4104362"/>
            <a:ext cx="7978392" cy="283911"/>
          </a:xfrm>
          <a:prstGeom prst="rect">
            <a:avLst/>
          </a:prstGeom>
        </p:spPr>
      </p:pic>
      <p:pic>
        <p:nvPicPr>
          <p:cNvPr id="13" name="Espaço Reservado para Conteúdo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1" t="73789" b="16142"/>
          <a:stretch/>
        </p:blipFill>
        <p:spPr>
          <a:xfrm>
            <a:off x="197" y="1539470"/>
            <a:ext cx="8649886" cy="275954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9733814" y="3228801"/>
            <a:ext cx="1415188" cy="3301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667" b="1" kern="0" dirty="0" err="1">
                <a:solidFill>
                  <a:srgbClr val="000000"/>
                </a:solidFill>
              </a:rPr>
              <a:t>To</a:t>
            </a:r>
            <a:r>
              <a:rPr lang="pt-BR" sz="2667" b="1" kern="0" dirty="0">
                <a:solidFill>
                  <a:srgbClr val="000000"/>
                </a:solidFill>
              </a:rPr>
              <a:t> zero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442546" y="5595742"/>
            <a:ext cx="1997723" cy="2880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>
              <a:lnSpc>
                <a:spcPts val="2556"/>
              </a:lnSpc>
              <a:spcBef>
                <a:spcPts val="556"/>
              </a:spcBef>
            </a:pPr>
            <a:r>
              <a:rPr lang="pt-BR" sz="2001" b="1" kern="0" dirty="0" err="1">
                <a:solidFill>
                  <a:srgbClr val="000000"/>
                </a:solidFill>
              </a:rPr>
              <a:t>To</a:t>
            </a:r>
            <a:r>
              <a:rPr lang="pt-BR" sz="2001" b="1" kern="0" dirty="0">
                <a:solidFill>
                  <a:srgbClr val="000000"/>
                </a:solidFill>
              </a:rPr>
              <a:t> zero invertido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8032876" y="2135122"/>
            <a:ext cx="790426" cy="508131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pt-BR" sz="2001" kern="0" dirty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22" name="Seta para a Direita 21"/>
          <p:cNvSpPr/>
          <p:nvPr/>
        </p:nvSpPr>
        <p:spPr>
          <a:xfrm>
            <a:off x="8032876" y="4642339"/>
            <a:ext cx="790426" cy="508131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pt-BR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2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solidFill>
                  <a:srgbClr val="525F6B"/>
                </a:solidFill>
              </a:rPr>
              <a:t>Limiarização</a:t>
            </a:r>
            <a:r>
              <a:rPr lang="pt-BR" dirty="0">
                <a:solidFill>
                  <a:srgbClr val="525F6B"/>
                </a:solidFill>
              </a:rPr>
              <a:t> e </a:t>
            </a:r>
            <a:r>
              <a:rPr lang="pt-BR" dirty="0" err="1">
                <a:solidFill>
                  <a:srgbClr val="525F6B"/>
                </a:solidFill>
              </a:rPr>
              <a:t>Binarização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OpenCV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Caso a imagem possua diferentes condições de iluminação, é mais indicado usar </a:t>
            </a:r>
            <a:r>
              <a:rPr lang="pt-BR" b="1" dirty="0" smtClean="0"/>
              <a:t>limiares</a:t>
            </a:r>
            <a:r>
              <a:rPr lang="pt-BR" dirty="0" smtClean="0"/>
              <a:t> </a:t>
            </a:r>
            <a:r>
              <a:rPr lang="pt-BR" b="1" dirty="0" smtClean="0"/>
              <a:t>adaptativos</a:t>
            </a:r>
            <a:r>
              <a:rPr lang="pt-BR" dirty="0" smtClean="0"/>
              <a:t>. O limiar adaptativo calcula o limiar para pequenas regiões da imagem, assim temos diferentes limiares para diferentes regiões de uma mesma imagem.</a:t>
            </a:r>
          </a:p>
          <a:p>
            <a:r>
              <a:rPr lang="pt-BR" b="1" dirty="0" smtClean="0"/>
              <a:t>Método adaptativo</a:t>
            </a:r>
            <a:r>
              <a:rPr lang="pt-BR" dirty="0" smtClean="0"/>
              <a:t>: decide como o limiar será calculado. </a:t>
            </a:r>
          </a:p>
          <a:p>
            <a:pPr lvl="1"/>
            <a:r>
              <a:rPr lang="pt-BR" b="1" dirty="0"/>
              <a:t>c</a:t>
            </a:r>
            <a:r>
              <a:rPr lang="pt-BR" b="1" dirty="0" smtClean="0"/>
              <a:t>v2.ADAPTATIVE_THRESH_MEAN_C</a:t>
            </a:r>
            <a:r>
              <a:rPr lang="pt-BR" dirty="0" smtClean="0"/>
              <a:t>: o valor do limiar é a média da vizinhança. </a:t>
            </a:r>
          </a:p>
          <a:p>
            <a:pPr lvl="1"/>
            <a:r>
              <a:rPr lang="pt-BR" b="1" dirty="0"/>
              <a:t>c</a:t>
            </a:r>
            <a:r>
              <a:rPr lang="pt-BR" b="1" dirty="0" smtClean="0"/>
              <a:t>v2.ADAPTATIVE_THRESH_GAUSSIAN_C</a:t>
            </a:r>
            <a:r>
              <a:rPr lang="pt-BR" dirty="0" smtClean="0"/>
              <a:t>: o valor do limiar é a soma ponderada dos valores vizinhos onde os pesos são uma janela gaussiana.</a:t>
            </a:r>
          </a:p>
          <a:p>
            <a:pPr lvl="1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7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20974" y="2810373"/>
            <a:ext cx="3796232" cy="1118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68" cap="all">
                <a:solidFill>
                  <a:srgbClr val="FFFFFF"/>
                </a:solidFill>
                <a:latin typeface="Bosch Office Sans"/>
                <a:ea typeface="+mj-ea"/>
                <a:cs typeface="+mj-cs"/>
              </a:rPr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val="26870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solidFill>
                  <a:srgbClr val="525F6B"/>
                </a:solidFill>
              </a:rPr>
              <a:t>Limiarização</a:t>
            </a:r>
            <a:r>
              <a:rPr lang="pt-BR" dirty="0">
                <a:solidFill>
                  <a:srgbClr val="525F6B"/>
                </a:solidFill>
              </a:rPr>
              <a:t> e </a:t>
            </a:r>
            <a:r>
              <a:rPr lang="pt-BR" dirty="0" err="1">
                <a:solidFill>
                  <a:srgbClr val="525F6B"/>
                </a:solidFill>
              </a:rPr>
              <a:t>Binarização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OpenCV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1"/>
          </p:nvPr>
        </p:nvPicPr>
        <p:blipFill rotWithShape="1">
          <a:blip r:embed="rId3"/>
          <a:srcRect t="43212"/>
          <a:stretch/>
        </p:blipFill>
        <p:spPr>
          <a:xfrm>
            <a:off x="296607" y="2653571"/>
            <a:ext cx="6419334" cy="263110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/>
          <a:srcRect l="1252" t="-217" r="51631" b="2650"/>
          <a:stretch/>
        </p:blipFill>
        <p:spPr>
          <a:xfrm>
            <a:off x="8317293" y="1584408"/>
            <a:ext cx="3437680" cy="22975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l="52835" b="2650"/>
          <a:stretch/>
        </p:blipFill>
        <p:spPr>
          <a:xfrm>
            <a:off x="8317294" y="3961111"/>
            <a:ext cx="3437679" cy="2290056"/>
          </a:xfrm>
          <a:prstGeom prst="rect">
            <a:avLst/>
          </a:prstGeom>
        </p:spPr>
      </p:pic>
      <p:sp>
        <p:nvSpPr>
          <p:cNvPr id="14" name="Seta para a Direita 13"/>
          <p:cNvSpPr/>
          <p:nvPr/>
        </p:nvSpPr>
        <p:spPr>
          <a:xfrm>
            <a:off x="7121403" y="3707046"/>
            <a:ext cx="790426" cy="508131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pt-BR" sz="2001" kern="0" dirty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85446"/>
          <a:stretch/>
        </p:blipFill>
        <p:spPr>
          <a:xfrm>
            <a:off x="288271" y="1849720"/>
            <a:ext cx="7499943" cy="78782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08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>
            <p:custDataLst>
              <p:tags r:id="rId2"/>
            </p:custDataLst>
          </p:nvPr>
        </p:nvSpPr>
        <p:spPr>
          <a:xfrm>
            <a:off x="286020" y="2833873"/>
            <a:ext cx="6131090" cy="11184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6668" dirty="0" err="1">
                <a:solidFill>
                  <a:srgbClr val="FFFFFF"/>
                </a:solidFill>
                <a:latin typeface="+mj-lt"/>
              </a:rPr>
              <a:t>Treinamento</a:t>
            </a:r>
            <a:endParaRPr lang="en-US" sz="6668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119080" y="3682262"/>
            <a:ext cx="1390124" cy="1272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669" b="1" dirty="0" err="1">
                <a:solidFill>
                  <a:srgbClr val="FFFFFF"/>
                </a:solidFill>
                <a:latin typeface="+mj-lt"/>
              </a:rPr>
              <a:t>IoT</a:t>
            </a:r>
            <a:endParaRPr lang="en-US" sz="7669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3920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Filtros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Bibliotecas Python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6264" fontAlgn="base">
              <a:spcBef>
                <a:spcPct val="0"/>
              </a:spcBef>
              <a:spcAft>
                <a:spcPct val="0"/>
              </a:spcAft>
            </a:pPr>
            <a:fld id="{4898AEC0-503E-4FA4-859C-D0F72D6E3F79}" type="slidenum">
              <a:rPr lang="de-DE">
                <a:latin typeface="Bosch Office Sans"/>
              </a:rPr>
              <a:pPr defTabSz="1016264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r>
              <a:rPr lang="pt-BR" dirty="0"/>
              <a:t>Podemos utilizar filtros para suavizar a imagem e assim remover ruídos indesejados. Filtros espaciais utilizam uma máscara para atuar sobre uma região da imagem trabalhando diretamente com os pontos da imagem. Para isso utilizamos uma máscara (</a:t>
            </a:r>
            <a:r>
              <a:rPr lang="pt-BR" b="1" dirty="0" err="1"/>
              <a:t>kernel</a:t>
            </a:r>
            <a:r>
              <a:rPr lang="pt-BR" dirty="0"/>
              <a:t>) e realizamos uma </a:t>
            </a:r>
            <a:r>
              <a:rPr lang="pt-BR" b="1" dirty="0" err="1"/>
              <a:t>convolução</a:t>
            </a:r>
            <a:r>
              <a:rPr lang="pt-BR" dirty="0"/>
              <a:t> na imagem de interesse. </a:t>
            </a:r>
            <a:r>
              <a:rPr lang="pt-BR" dirty="0" err="1"/>
              <a:t>Convoluir</a:t>
            </a:r>
            <a:r>
              <a:rPr lang="pt-BR" dirty="0"/>
              <a:t> a imagem é deslizar a máscara sobre a imagem que vamos utilizar.</a:t>
            </a:r>
          </a:p>
          <a:p>
            <a:r>
              <a:rPr lang="pt-BR" b="1" dirty="0"/>
              <a:t>Filtro passa-baixa: </a:t>
            </a:r>
            <a:r>
              <a:rPr lang="pt-BR" dirty="0"/>
              <a:t>o </a:t>
            </a:r>
            <a:r>
              <a:rPr lang="pt-BR" dirty="0" smtClean="0"/>
              <a:t>efeito </a:t>
            </a:r>
            <a:r>
              <a:rPr lang="pt-BR" dirty="0"/>
              <a:t>visual usado para suavização(</a:t>
            </a:r>
            <a:r>
              <a:rPr lang="pt-BR" dirty="0" err="1"/>
              <a:t>smoothing</a:t>
            </a:r>
            <a:r>
              <a:rPr lang="pt-BR" dirty="0"/>
              <a:t>) da imagem, tendendo a minimizar o efeito dos ruídos, uma vez que as altas frequências, que correspondem às transições abruptas, são atenuadas.</a:t>
            </a:r>
          </a:p>
          <a:p>
            <a:r>
              <a:rPr lang="pt-BR" b="1" dirty="0"/>
              <a:t>Filtros lineares: </a:t>
            </a:r>
            <a:r>
              <a:rPr lang="pt-BR" dirty="0"/>
              <a:t>Suavizam e realçam detalhes da imagem, além de minimizar efeitos de ruído, sem alterar o nível médio de cinza da imagem. Exemplo: Filtro da média, Filtro Gaussiano.</a:t>
            </a:r>
          </a:p>
          <a:p>
            <a:r>
              <a:rPr lang="pt-BR" b="1" dirty="0"/>
              <a:t>Filtros não-lineares</a:t>
            </a:r>
            <a:r>
              <a:rPr lang="pt-BR" dirty="0"/>
              <a:t>: Aplicam transformações sem o compromisso de manterem o nível médio de cinza da imagem original. Exemplo: Filtro da Mediana.</a:t>
            </a:r>
          </a:p>
          <a:p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Filtros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Bibliotecas Python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6264" fontAlgn="base">
              <a:spcBef>
                <a:spcPct val="0"/>
              </a:spcBef>
              <a:spcAft>
                <a:spcPct val="0"/>
              </a:spcAft>
            </a:pPr>
            <a:fld id="{4898AEC0-503E-4FA4-859C-D0F72D6E3F79}" type="slidenum">
              <a:rPr lang="de-DE">
                <a:latin typeface="Bosch Office Sans"/>
              </a:rPr>
              <a:pPr defTabSz="1016264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r>
              <a:rPr lang="pt-BR" b="1" dirty="0"/>
              <a:t>Filtro da média</a:t>
            </a:r>
            <a:r>
              <a:rPr lang="pt-BR" dirty="0"/>
              <a:t>: para cada pixel da imagem, um </a:t>
            </a:r>
            <a:r>
              <a:rPr lang="pt-BR" b="1" dirty="0" err="1"/>
              <a:t>kernel</a:t>
            </a:r>
            <a:r>
              <a:rPr lang="pt-BR" b="1" dirty="0"/>
              <a:t> (5x5) é centrada em um pixel</a:t>
            </a:r>
            <a:r>
              <a:rPr lang="pt-BR" dirty="0"/>
              <a:t>. Todos os pixels que caem dentro desse </a:t>
            </a:r>
            <a:r>
              <a:rPr lang="pt-BR" dirty="0" err="1"/>
              <a:t>kernel</a:t>
            </a:r>
            <a:r>
              <a:rPr lang="pt-BR" dirty="0"/>
              <a:t> são somados e o resultados é dividido por </a:t>
            </a:r>
            <a:r>
              <a:rPr lang="pt-BR" b="1" dirty="0"/>
              <a:t>25</a:t>
            </a:r>
            <a:r>
              <a:rPr lang="pt-BR" dirty="0"/>
              <a:t> (pois o </a:t>
            </a:r>
            <a:r>
              <a:rPr lang="pt-BR" dirty="0" err="1"/>
              <a:t>kernel</a:t>
            </a:r>
            <a:r>
              <a:rPr lang="pt-BR" dirty="0"/>
              <a:t> é de 5x5). Isso é o mesmo que calcular a média dos pixels dentro da janela. Esta operação é realizada para todos os pixels na imagem para gerar a imagem filtrada. Usamos a função </a:t>
            </a:r>
            <a:r>
              <a:rPr lang="pt-BR" b="1" dirty="0"/>
              <a:t>cv2.blur()</a:t>
            </a:r>
            <a:r>
              <a:rPr lang="pt-BR" dirty="0"/>
              <a:t>. </a:t>
            </a:r>
            <a:endParaRPr lang="pt-BR" b="1" dirty="0"/>
          </a:p>
          <a:p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83" y="3550535"/>
            <a:ext cx="4266886" cy="252302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301929"/>
            <a:ext cx="1519361" cy="7609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301929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Filtros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Bibliotecas Python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6264" fontAlgn="base">
              <a:spcBef>
                <a:spcPct val="0"/>
              </a:spcBef>
              <a:spcAft>
                <a:spcPct val="0"/>
              </a:spcAft>
            </a:pPr>
            <a:fld id="{4898AEC0-503E-4FA4-859C-D0F72D6E3F79}" type="slidenum">
              <a:rPr lang="de-DE">
                <a:latin typeface="Bosch Office Sans"/>
              </a:rPr>
              <a:pPr defTabSz="1016264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r>
              <a:rPr lang="pt-BR" sz="2000" b="1" dirty="0"/>
              <a:t>Filtro Gaussiano</a:t>
            </a:r>
            <a:r>
              <a:rPr lang="pt-BR" sz="2000" dirty="0"/>
              <a:t>: é necessário fornecer </a:t>
            </a:r>
            <a:r>
              <a:rPr lang="pt-BR" sz="2000" b="1" dirty="0"/>
              <a:t>largura e altura </a:t>
            </a:r>
            <a:r>
              <a:rPr lang="pt-BR" sz="2000" dirty="0"/>
              <a:t>do </a:t>
            </a:r>
            <a:r>
              <a:rPr lang="pt-BR" sz="2000" dirty="0" err="1"/>
              <a:t>kernel</a:t>
            </a:r>
            <a:r>
              <a:rPr lang="pt-BR" sz="2000" dirty="0"/>
              <a:t> que devem ser </a:t>
            </a:r>
            <a:r>
              <a:rPr lang="pt-BR" sz="2000" b="1" dirty="0"/>
              <a:t>positivos e ímpares</a:t>
            </a:r>
            <a:r>
              <a:rPr lang="pt-BR" sz="2000" dirty="0"/>
              <a:t>. Além de especificar o desvio padrão nas direções X e Y.</a:t>
            </a:r>
          </a:p>
          <a:p>
            <a:r>
              <a:rPr lang="pt-BR" sz="2000" dirty="0"/>
              <a:t> Se apenas o desvio padrão de X for fornecido, esse mesmo será usado para o desvio de Y.</a:t>
            </a:r>
          </a:p>
          <a:p>
            <a:r>
              <a:rPr lang="pt-BR" sz="2000" dirty="0"/>
              <a:t> Caso ambos sejam zero, eles são calculados a partir do tamanho do </a:t>
            </a:r>
            <a:r>
              <a:rPr lang="pt-BR" sz="2000" dirty="0" err="1"/>
              <a:t>kernel</a:t>
            </a:r>
            <a:r>
              <a:rPr lang="pt-BR" sz="2000" dirty="0"/>
              <a:t>. O filtro Gaussiano é muito efetivo para remover o ruído de mesmo nome (ruído Gaussiano). Usamos a função </a:t>
            </a:r>
            <a:r>
              <a:rPr lang="pt-BR" sz="2000" b="1" dirty="0"/>
              <a:t>cv2.GaussianBlur().</a:t>
            </a:r>
            <a:r>
              <a:rPr lang="pt-BR" sz="2000" dirty="0"/>
              <a:t>                                    </a:t>
            </a:r>
            <a:endParaRPr lang="pt-BR" sz="2000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89" y="3569712"/>
            <a:ext cx="4731499" cy="248841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Filtros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Bibliotecas Python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6264" fontAlgn="base">
              <a:spcBef>
                <a:spcPct val="0"/>
              </a:spcBef>
              <a:spcAft>
                <a:spcPct val="0"/>
              </a:spcAft>
            </a:pPr>
            <a:fld id="{4898AEC0-503E-4FA4-859C-D0F72D6E3F79}" type="slidenum">
              <a:rPr lang="de-DE">
                <a:latin typeface="Bosch Office Sans"/>
              </a:rPr>
              <a:pPr defTabSz="1016264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r>
              <a:rPr lang="pt-BR" sz="2000" b="1" dirty="0"/>
              <a:t>Filtro da Mediana</a:t>
            </a:r>
            <a:r>
              <a:rPr lang="pt-BR" sz="2000" dirty="0"/>
              <a:t>: a função </a:t>
            </a:r>
            <a:r>
              <a:rPr lang="pt-BR" sz="2000" b="1" dirty="0"/>
              <a:t>cv2.medianBlur() </a:t>
            </a:r>
            <a:r>
              <a:rPr lang="pt-BR" sz="2000" dirty="0"/>
              <a:t>calcula a mediana dos pixels sob a janela do </a:t>
            </a:r>
            <a:r>
              <a:rPr lang="pt-BR" sz="2000" dirty="0" err="1"/>
              <a:t>kernel</a:t>
            </a:r>
            <a:r>
              <a:rPr lang="pt-BR" sz="2000" dirty="0"/>
              <a:t> e o pixel central é substituído com o valor da mediana. Essa é uma forma muito efetiva para a remoção do ruído sal-e-pimenta. </a:t>
            </a:r>
            <a:r>
              <a:rPr lang="pt-BR" sz="2000" b="1" dirty="0"/>
              <a:t>O </a:t>
            </a:r>
            <a:r>
              <a:rPr lang="pt-BR" sz="2000" b="1" dirty="0" err="1"/>
              <a:t>kernel</a:t>
            </a:r>
            <a:r>
              <a:rPr lang="pt-BR" sz="2000" b="1" dirty="0"/>
              <a:t> deve ser positivo e ímpar</a:t>
            </a:r>
            <a:r>
              <a:rPr lang="pt-BR" sz="2000" dirty="0"/>
              <a:t>. </a:t>
            </a:r>
          </a:p>
          <a:p>
            <a:pPr marL="0" indent="0">
              <a:buNone/>
            </a:pPr>
            <a:r>
              <a:rPr lang="pt-BR" sz="2000" dirty="0"/>
              <a:t> </a:t>
            </a:r>
            <a:r>
              <a:rPr lang="pt-BR" sz="2000" b="1" dirty="0"/>
              <a:t>                              </a:t>
            </a:r>
            <a:r>
              <a:rPr lang="pt-BR" sz="2000" dirty="0"/>
              <a:t>                                                         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50" y="2923285"/>
            <a:ext cx="5128353" cy="275084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6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Exercícios </a:t>
            </a:r>
            <a:r>
              <a:rPr lang="pt-BR" dirty="0" smtClean="0">
                <a:solidFill>
                  <a:srgbClr val="525F6B"/>
                </a:solidFill>
              </a:rPr>
              <a:t>7.1- </a:t>
            </a:r>
            <a:r>
              <a:rPr lang="pt-BR" dirty="0">
                <a:solidFill>
                  <a:srgbClr val="525F6B"/>
                </a:solidFill>
              </a:rPr>
              <a:t>Ruídos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Bibliotecas Python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6264" fontAlgn="base">
              <a:spcBef>
                <a:spcPct val="0"/>
              </a:spcBef>
              <a:spcAft>
                <a:spcPct val="0"/>
              </a:spcAft>
            </a:pPr>
            <a:fld id="{4898AEC0-503E-4FA4-859C-D0F72D6E3F79}" type="slidenum">
              <a:rPr lang="de-DE">
                <a:latin typeface="Bosch Office Sans"/>
              </a:rPr>
              <a:pPr defTabSz="1016264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r>
              <a:rPr lang="pt-BR" dirty="0"/>
              <a:t>1º:Remova os ruídos da imagem abaixo:</a:t>
            </a:r>
          </a:p>
          <a:p>
            <a:r>
              <a:rPr lang="pt-BR" dirty="0" smtClean="0"/>
              <a:t>Tempo </a:t>
            </a:r>
            <a:r>
              <a:rPr lang="pt-BR" dirty="0" smtClean="0"/>
              <a:t>estimado: 20 minutos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000" dirty="0" smtClean="0"/>
              <a:t> </a:t>
            </a:r>
            <a:r>
              <a:rPr lang="pt-BR" sz="2000" b="1" dirty="0" smtClean="0"/>
              <a:t>                              </a:t>
            </a:r>
            <a:r>
              <a:rPr lang="pt-BR" sz="2000" dirty="0" smtClean="0"/>
              <a:t>                                                          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181120" y="267686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b="1" kern="0" dirty="0" smtClean="0">
                <a:solidFill>
                  <a:srgbClr val="000000"/>
                </a:solidFill>
              </a:rPr>
              <a:t>OUTPUT</a:t>
            </a:r>
            <a:endParaRPr kumimoji="0" lang="pt-B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854" y="3239822"/>
            <a:ext cx="3846444" cy="27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Correção – Ruídos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Bibliotecas Python</a:t>
            </a:r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6264" fontAlgn="base">
              <a:spcBef>
                <a:spcPct val="0"/>
              </a:spcBef>
              <a:spcAft>
                <a:spcPct val="0"/>
              </a:spcAft>
            </a:pPr>
            <a:fld id="{4898AEC0-503E-4FA4-859C-D0F72D6E3F79}" type="slidenum">
              <a:rPr lang="de-DE">
                <a:latin typeface="Bosch Office Sans"/>
              </a:rPr>
              <a:pPr defTabSz="1016264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000" dirty="0" smtClean="0"/>
              <a:t> </a:t>
            </a:r>
            <a:r>
              <a:rPr lang="pt-BR" sz="2000" b="1" dirty="0" smtClean="0"/>
              <a:t>                              </a:t>
            </a:r>
            <a:r>
              <a:rPr lang="pt-BR" sz="2000" dirty="0" smtClean="0"/>
              <a:t>                                                          </a:t>
            </a:r>
            <a:endParaRPr lang="pt-BR" sz="2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44" y="2289966"/>
            <a:ext cx="5143928" cy="275308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8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25F6B"/>
                </a:solidFill>
              </a:rPr>
              <a:t>Transformações morfológicas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Bibliotecas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6264" fontAlgn="base">
              <a:spcBef>
                <a:spcPct val="0"/>
              </a:spcBef>
              <a:spcAft>
                <a:spcPct val="0"/>
              </a:spcAft>
            </a:pPr>
            <a:fld id="{4898AEC0-503E-4FA4-859C-D0F72D6E3F79}" type="slidenum">
              <a:rPr lang="de-DE">
                <a:latin typeface="Bosch Office Sans"/>
              </a:rPr>
              <a:pPr defTabSz="1016264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de-DE">
              <a:latin typeface="Bosch Office San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87784" y="1440371"/>
            <a:ext cx="11615473" cy="4633192"/>
          </a:xfrm>
        </p:spPr>
        <p:txBody>
          <a:bodyPr/>
          <a:lstStyle/>
          <a:p>
            <a:r>
              <a:rPr lang="pt-BR" dirty="0"/>
              <a:t>São operações simples baseadas na forma da imagem. Normalmente feitas em imagens binárias. São necessários dois parâmetros: </a:t>
            </a:r>
            <a:r>
              <a:rPr lang="pt-BR" b="1" dirty="0"/>
              <a:t>a imagem original e um elemento estruturante ou </a:t>
            </a:r>
            <a:r>
              <a:rPr lang="pt-BR" b="1" dirty="0" err="1"/>
              <a:t>kernel</a:t>
            </a:r>
            <a:r>
              <a:rPr lang="pt-BR" b="1" dirty="0"/>
              <a:t>. </a:t>
            </a:r>
          </a:p>
          <a:p>
            <a:r>
              <a:rPr lang="pt-BR" b="1" dirty="0"/>
              <a:t>Erosão</a:t>
            </a:r>
            <a:r>
              <a:rPr lang="pt-BR" dirty="0"/>
              <a:t>: Os pixels próximos a borda são descartados dependendo do tamanho </a:t>
            </a:r>
            <a:r>
              <a:rPr lang="pt-BR" dirty="0" err="1"/>
              <a:t>kernel</a:t>
            </a:r>
            <a:r>
              <a:rPr lang="pt-BR" dirty="0"/>
              <a:t>. Assim, a espessura do objeto é diminuída. Usamos </a:t>
            </a:r>
            <a:r>
              <a:rPr lang="pt-BR" b="1" dirty="0"/>
              <a:t>cv2.erode()</a:t>
            </a:r>
            <a:r>
              <a:rPr lang="pt-BR" dirty="0"/>
              <a:t> com os argumentos: imagem, tamanho do </a:t>
            </a:r>
            <a:r>
              <a:rPr lang="pt-BR" dirty="0" err="1"/>
              <a:t>kernel</a:t>
            </a:r>
            <a:r>
              <a:rPr lang="pt-BR" dirty="0"/>
              <a:t>, e o número de interações.                       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000" dirty="0" smtClean="0"/>
              <a:t> </a:t>
            </a:r>
            <a:r>
              <a:rPr lang="pt-BR" sz="2000" b="1" dirty="0" smtClean="0"/>
              <a:t>                              </a:t>
            </a:r>
            <a:r>
              <a:rPr lang="pt-BR" sz="2000" dirty="0" smtClean="0"/>
              <a:t>                                                          </a:t>
            </a:r>
            <a:endParaRPr lang="pt-BR" sz="2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46" y="3322265"/>
            <a:ext cx="5457465" cy="293338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4571" t="33261" r="11072" b="15503"/>
          <a:stretch/>
        </p:blipFill>
        <p:spPr>
          <a:xfrm>
            <a:off x="10383896" y="288074"/>
            <a:ext cx="1519361" cy="7609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4" y="288074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0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osch NG">
  <a:themeElements>
    <a:clrScheme name="Bosch_Fuchsia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A80163"/>
      </a:accent1>
      <a:accent2>
        <a:srgbClr val="D067AD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ptx" id="{6D85BA78-7D2F-4CC1-B852-648408ADA362}" vid="{9DE09E84-564A-4D2B-9055-A5F85BDDC286}"/>
    </a:ext>
  </a:extLst>
</a:theme>
</file>

<file path=ppt/theme/themeOverride1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2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3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4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5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6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ppt/theme/themeOverride7.xml><?xml version="1.0" encoding="utf-8"?>
<a:themeOverride xmlns:a="http://schemas.openxmlformats.org/drawingml/2006/main">
  <a:clrScheme name="Bosch_Fuchsia">
    <a:dk1>
      <a:srgbClr val="000000"/>
    </a:dk1>
    <a:lt1>
      <a:srgbClr val="FFFFFF"/>
    </a:lt1>
    <a:dk2>
      <a:srgbClr val="424C58"/>
    </a:dk2>
    <a:lt2>
      <a:srgbClr val="B2B3B5"/>
    </a:lt2>
    <a:accent1>
      <a:srgbClr val="A80163"/>
    </a:accent1>
    <a:accent2>
      <a:srgbClr val="D067AD"/>
    </a:accent2>
    <a:accent3>
      <a:srgbClr val="B2B3B5"/>
    </a:accent3>
    <a:accent4>
      <a:srgbClr val="424C58"/>
    </a:accent4>
    <a:accent5>
      <a:srgbClr val="3F136C"/>
    </a:accent5>
    <a:accent6>
      <a:srgbClr val="967CB1"/>
    </a:accent6>
    <a:hlink>
      <a:srgbClr val="738CB4"/>
    </a:hlink>
    <a:folHlink>
      <a:srgbClr val="B0BB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938</Words>
  <Application>Microsoft Office PowerPoint</Application>
  <PresentationFormat>Widescreen</PresentationFormat>
  <Paragraphs>109</Paragraphs>
  <Slides>21</Slides>
  <Notes>0</Notes>
  <HiddenSlides>12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Bosch Office Sans</vt:lpstr>
      <vt:lpstr>Calibri</vt:lpstr>
      <vt:lpstr>Calibri Light</vt:lpstr>
      <vt:lpstr>Wingdings 3</vt:lpstr>
      <vt:lpstr>Tema do Office</vt:lpstr>
      <vt:lpstr>Bosch NG</vt:lpstr>
      <vt:lpstr>Apresentação do PowerPoint</vt:lpstr>
      <vt:lpstr>Apresentação do PowerPoint</vt:lpstr>
      <vt:lpstr>Filtros</vt:lpstr>
      <vt:lpstr>Filtros</vt:lpstr>
      <vt:lpstr>Filtros</vt:lpstr>
      <vt:lpstr>Filtros</vt:lpstr>
      <vt:lpstr>Exercícios 7.1- Ruídos</vt:lpstr>
      <vt:lpstr>Correção – Ruídos</vt:lpstr>
      <vt:lpstr>Transformações morfológicas</vt:lpstr>
      <vt:lpstr>Transformações morfológicas</vt:lpstr>
      <vt:lpstr>Transformações morfológicas</vt:lpstr>
      <vt:lpstr>Transformações morfológicas</vt:lpstr>
      <vt:lpstr>Transformações morfológicas</vt:lpstr>
      <vt:lpstr>Transformações morfológicas</vt:lpstr>
      <vt:lpstr>Limiarização e Binarização</vt:lpstr>
      <vt:lpstr>Limiarização e Binarização</vt:lpstr>
      <vt:lpstr>Limiarização e Binarização</vt:lpstr>
      <vt:lpstr>Limiarização e Binarização</vt:lpstr>
      <vt:lpstr>Limiarização e Binarização</vt:lpstr>
      <vt:lpstr>Limiarização e Binarização</vt:lpstr>
      <vt:lpstr>Apresentação do PowerPoint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Oliveira Joao (CtP/ETS)</dc:creator>
  <cp:lastModifiedBy>Oliveira Veronica (CtP/ETS)</cp:lastModifiedBy>
  <cp:revision>25</cp:revision>
  <dcterms:created xsi:type="dcterms:W3CDTF">2019-09-12T13:18:17Z</dcterms:created>
  <dcterms:modified xsi:type="dcterms:W3CDTF">2021-04-19T18:23:30Z</dcterms:modified>
</cp:coreProperties>
</file>